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5065" autoAdjust="0"/>
  </p:normalViewPr>
  <p:slideViewPr>
    <p:cSldViewPr snapToGrid="0" snapToObjects="1">
      <p:cViewPr varScale="1">
        <p:scale>
          <a:sx n="79" d="100"/>
          <a:sy n="79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2000D-715A-4F4F-99E9-130F1BCABDE1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B9F1-BB71-4714-96A4-128657F3B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17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B9F1-BB71-4714-96A4-128657F3BEA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69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Fedezzük fel a szeretetet életünkben!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„Jézus, lelkem szerelme,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 meneküljek Hozzád!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Míg zúg vihara ereje,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Ádáz hullám hogyha bánt.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Védj meg, rejts el, Megváltóm!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Hisz’ éltem csak küzdelem!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Vezéreljed hithajóm,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Míg majd mennybe érkezem!”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Wesley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B9F1-BB71-4714-96A4-128657F3BEA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92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Példák a naplóírásra: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Dávid, a zsoltáros: 23., 40., 70. Zsoltárok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zsoltárírók: 71., 74., 89. zsoltárok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Pál apostol írásai, nemcsak utazásainak eseményeiről, hanem küzdelmeiről is: Róm 7:7-25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B9F1-BB71-4714-96A4-128657F3BEA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6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„Megtalálom azért magamban, ki a jót akarom cselekedni, ezt a törvényt, hogy a bűn megvan bennem. Mert gyönyörködöm az Isten törvényében a belső ember szerint; De látok egy másik törvényt az én tagjaimban, mely ellenkezik az elmém törvényével, és engem rabul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bűn törvényének, mely van az én tagjaimban. Óh én nyomorult ember! Kicsoda szabadít meg engem e halálnak testéből? Hálát adok Istennek a mi Urunk Jézus Krisztus által. Azért jóllehet én az elmémmel az Isten törvényének, de testemmel a bűn törvényének szolgálok.”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(Róm 7:21-25. v.)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B9F1-BB71-4714-96A4-128657F3BEA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58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Ajánlott olvasmányok: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Ruthie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Jacobsen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ígéreteken térdelve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 D.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Rizzo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dicsőítés szárnyain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Crosby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Ruthie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Jacobsen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Lonnie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Melashenko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Szenvedélyes 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Joyce Meyer: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egyszerű imádság ereje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E,G,White: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Dorothy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 országa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Dorothy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 kincsei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Carol Johnson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Shewmake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Érezni jelenlétét, hallani a hangját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B9F1-BB71-4714-96A4-128657F3BEA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7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69B2-A783-5849-AE9B-F8C21BD8BE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087" y="3508728"/>
            <a:ext cx="9707137" cy="238760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Fedezzük fel a </a:t>
            </a:r>
            <a:r>
              <a:rPr lang="hu-HU" sz="4800" b="1" dirty="0" smtClean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  <a:t>SZERETETET</a:t>
            </a:r>
            <a:r>
              <a:rPr lang="en-US" sz="4800" b="1" dirty="0" smtClean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sz="4800" b="1" dirty="0" smtClean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hu-HU" sz="48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ÉLETÜNKBEN!</a:t>
            </a:r>
            <a:br>
              <a:rPr lang="hu-HU" sz="48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hu-HU" sz="12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Készítette: </a:t>
            </a:r>
            <a:r>
              <a:rPr lang="en-US" sz="12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Heather-Dawn </a:t>
            </a:r>
            <a:r>
              <a:rPr lang="en-US" sz="12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Small</a:t>
            </a:r>
            <a:endParaRPr lang="en-US" sz="4800" b="1" dirty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921486"/>
            <a:ext cx="6858000" cy="47930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Generálkonferencia Női Szolgálatok Osztálya</a:t>
            </a:r>
            <a:endParaRPr lang="en-US" sz="2000" dirty="0"/>
          </a:p>
        </p:txBody>
      </p:sp>
      <p:pic>
        <p:nvPicPr>
          <p:cNvPr id="5" name="Picture 7" descr="WMLOGO-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14" y="5826743"/>
            <a:ext cx="514350" cy="3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4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5555"/>
            <a:ext cx="7886700" cy="435133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Különböző </a:t>
            </a:r>
            <a:r>
              <a:rPr lang="hu-HU" sz="3200" dirty="0"/>
              <a:t>naplófajták: csendesség-napló, gyülekezeti napló, zsebnapló, éjjeliszekrény-napló…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01" y="3635298"/>
            <a:ext cx="4535374" cy="302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885218" y="651753"/>
            <a:ext cx="4815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A naplóírás módjai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1836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32" y="6773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i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A csend</a:t>
            </a:r>
            <a:endParaRPr lang="en-US" sz="6000" b="1" i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4" y="1379576"/>
            <a:ext cx="8849887" cy="51404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hu-HU" dirty="0" smtClean="0"/>
              <a:t>Az Ő végtelen szeretete csendes, nyugodt... </a:t>
            </a:r>
          </a:p>
          <a:p>
            <a:pPr marL="0" indent="0" algn="ctr">
              <a:buNone/>
            </a:pPr>
            <a:r>
              <a:rPr lang="hu-HU" dirty="0" smtClean="0"/>
              <a:t>és én, ki szeretetének és gondoskodásának </a:t>
            </a:r>
          </a:p>
          <a:p>
            <a:pPr marL="0" indent="0" algn="ctr">
              <a:buNone/>
            </a:pPr>
            <a:r>
              <a:rPr lang="hu-HU" dirty="0" smtClean="0"/>
              <a:t>bizonyítékait kerestem,  (hogy Ő létezik,  </a:t>
            </a:r>
          </a:p>
          <a:p>
            <a:pPr marL="0" indent="0" algn="ctr">
              <a:buNone/>
            </a:pPr>
            <a:r>
              <a:rPr lang="hu-HU" dirty="0" smtClean="0"/>
              <a:t>és ott van velem) most már tudom, hogy ebben a szelíd, nyomasztó csendben, </a:t>
            </a:r>
          </a:p>
          <a:p>
            <a:pPr marL="0" indent="0" algn="ctr">
              <a:buNone/>
            </a:pPr>
            <a:r>
              <a:rPr lang="hu-HU" dirty="0" smtClean="0"/>
              <a:t>ebben a szívdobbanást is hallató nyugalomban, </a:t>
            </a:r>
          </a:p>
          <a:p>
            <a:pPr marL="0" indent="0" algn="ctr">
              <a:buNone/>
            </a:pPr>
            <a:r>
              <a:rPr lang="hu-HU" dirty="0" smtClean="0"/>
              <a:t>ebben a fájó ürességben Ő nagyon szeret engem  </a:t>
            </a:r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2400" dirty="0" smtClean="0"/>
              <a:t>(</a:t>
            </a:r>
            <a:r>
              <a:rPr lang="hu-HU" sz="2400" dirty="0" err="1" smtClean="0"/>
              <a:t>Ruth</a:t>
            </a:r>
            <a:r>
              <a:rPr lang="hu-HU" sz="2400" dirty="0" smtClean="0"/>
              <a:t> Bell-Graham)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9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3971"/>
            <a:ext cx="3765550" cy="4351338"/>
          </a:xfrm>
        </p:spPr>
        <p:txBody>
          <a:bodyPr>
            <a:normAutofit/>
          </a:bodyPr>
          <a:lstStyle/>
          <a:p>
            <a:r>
              <a:rPr lang="hu-HU" sz="3200" b="1" dirty="0"/>
              <a:t>A naplóírás eszközei </a:t>
            </a:r>
            <a:r>
              <a:rPr lang="hu-HU" sz="3200" dirty="0"/>
              <a:t>– bármilyen jegyzetfüzet, toll, ceruza, szövegkiemelő, számítógép, a Bibliánk, vagy a konkordanciánk.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839" b="29427"/>
          <a:stretch/>
        </p:blipFill>
        <p:spPr>
          <a:xfrm>
            <a:off x="4215161" y="2475570"/>
            <a:ext cx="4545516" cy="316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29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" y="228601"/>
            <a:ext cx="9064487" cy="1818926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Istennel szerzett tapasztalataink megörökítése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8579"/>
            <a:ext cx="7886700" cy="4351338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581C7C"/>
                </a:solidFill>
              </a:rPr>
              <a:t>SZÁNJUNK RÁ IDŐT!</a:t>
            </a:r>
            <a:r>
              <a:rPr lang="en-US" sz="3200" dirty="0">
                <a:solidFill>
                  <a:srgbClr val="581C7C"/>
                </a:solidFill>
              </a:rPr>
              <a:t/>
            </a:r>
            <a:br>
              <a:rPr lang="en-US" sz="3200" dirty="0">
                <a:solidFill>
                  <a:srgbClr val="581C7C"/>
                </a:solidFill>
              </a:rPr>
            </a:br>
            <a:r>
              <a:rPr lang="hu-HU" sz="3200" dirty="0"/>
              <a:t>Időt szánunk a tanulásra, étkezésre, kikapcsolódásra és az alvásra, lelkünk szükségleteit azonban figyelmen kívül hagyjuk. Hitmélyítő foglalkozásunkra meghatározott időt kell szánnunk! Az időtartam egyénenként változó lehet, ám a minőségének azonosnak kell lennie.</a:t>
            </a:r>
          </a:p>
        </p:txBody>
      </p:sp>
    </p:spTree>
    <p:extLst>
      <p:ext uri="{BB962C8B-B14F-4D97-AF65-F5344CB8AC3E}">
        <p14:creationId xmlns:p14="http://schemas.microsoft.com/office/powerpoint/2010/main" val="208590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36" y="2004043"/>
            <a:ext cx="8042814" cy="4704869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581C7C"/>
                </a:solidFill>
              </a:rPr>
              <a:t>KERESSÜNK EGY NYUGODT HELYET! </a:t>
            </a:r>
            <a:r>
              <a:rPr lang="en-US" sz="3200" b="1" dirty="0">
                <a:solidFill>
                  <a:srgbClr val="581C7C"/>
                </a:solidFill>
              </a:rPr>
              <a:t/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hu-HU" sz="3200" dirty="0"/>
              <a:t>Az elcsendesedésre szánt helynek meg kell felelnie a célnak. Akkor válik leginkább javunkra a csendességben töltött idő, ha minden mást kizárunk az elménkből. </a:t>
            </a:r>
            <a:endParaRPr lang="en-US" sz="3200" dirty="0" smtClean="0"/>
          </a:p>
          <a:p>
            <a:pPr lvl="0"/>
            <a:r>
              <a:rPr lang="hu-HU" sz="3200" b="1" dirty="0" smtClean="0">
                <a:solidFill>
                  <a:srgbClr val="581C7C"/>
                </a:solidFill>
              </a:rPr>
              <a:t>CSENDESÍTSÜK LE SZÍVÜNKET! </a:t>
            </a:r>
            <a:r>
              <a:rPr lang="en-US" sz="3200" b="1" dirty="0" smtClean="0">
                <a:solidFill>
                  <a:srgbClr val="581C7C"/>
                </a:solidFill>
              </a:rPr>
              <a:t/>
            </a:r>
            <a:br>
              <a:rPr lang="en-US" sz="3200" b="1" dirty="0" smtClean="0">
                <a:solidFill>
                  <a:srgbClr val="581C7C"/>
                </a:solidFill>
              </a:rPr>
            </a:br>
            <a:r>
              <a:rPr lang="hu-HU" sz="3200" dirty="0"/>
              <a:t>Megfelelő lelkiállapotban járuljunk oda! Teljes belső nyugalomra van szükség. „Csendesedjetek és ismerjétek el, hogy én vagyok az Isten!” (Zsolt 46:11)</a:t>
            </a:r>
          </a:p>
        </p:txBody>
      </p:sp>
    </p:spTree>
    <p:extLst>
      <p:ext uri="{BB962C8B-B14F-4D97-AF65-F5344CB8AC3E}">
        <p14:creationId xmlns:p14="http://schemas.microsoft.com/office/powerpoint/2010/main" val="131079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182462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hu-HU" sz="3200" b="1" dirty="0" smtClean="0">
                <a:solidFill>
                  <a:srgbClr val="581C7C"/>
                </a:solidFill>
              </a:rPr>
              <a:t>VÁGYJUNK AZ Ő JELENLÉTÉRE! </a:t>
            </a:r>
            <a:r>
              <a:rPr lang="en-US" sz="3200" b="1" dirty="0">
                <a:solidFill>
                  <a:srgbClr val="581C7C"/>
                </a:solidFill>
              </a:rPr>
              <a:t/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hu-HU" sz="3200" dirty="0"/>
              <a:t>A hőn áhító lélek felvidíttatik. Aki nem vár semmit, az nem is kap semmit.</a:t>
            </a:r>
          </a:p>
          <a:p>
            <a:r>
              <a:rPr lang="hu-HU" sz="3200" b="1" dirty="0" smtClean="0">
                <a:solidFill>
                  <a:srgbClr val="581C7C"/>
                </a:solidFill>
              </a:rPr>
              <a:t>LEGYEN CÉLUNK!</a:t>
            </a:r>
            <a:r>
              <a:rPr lang="en-US" sz="3200" b="1" dirty="0">
                <a:solidFill>
                  <a:srgbClr val="581C7C"/>
                </a:solidFill>
              </a:rPr>
              <a:t/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hu-HU" sz="3200" dirty="0"/>
              <a:t>Ez az idő lelkünk táplálására, Atyánkkal való kapcsolatunk fejlesztésére, önvizsgálatra és önmegújításra való.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26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0023"/>
            <a:ext cx="7886700" cy="26685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sz="3200" dirty="0"/>
              <a:t>„Szívünket feltárni Istennek, mint barátunknak, ez az ima</a:t>
            </a:r>
            <a:r>
              <a:rPr lang="hu-HU" sz="3200" dirty="0" smtClean="0"/>
              <a:t>.“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3200" dirty="0" smtClean="0"/>
              <a:t>„</a:t>
            </a:r>
            <a:r>
              <a:rPr lang="hu-HU" sz="3200" dirty="0"/>
              <a:t>Az ima nem Istent hozza le hozzánk, hanem bennünket emel fel őhozzá.” </a:t>
            </a:r>
            <a:endParaRPr lang="hu-HU" sz="32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(</a:t>
            </a:r>
            <a:r>
              <a:rPr lang="hu-HU" dirty="0"/>
              <a:t>J</a:t>
            </a:r>
            <a:r>
              <a:rPr lang="hu-HU" i="1" dirty="0"/>
              <a:t>ézushoz vezető út </a:t>
            </a:r>
            <a:r>
              <a:rPr lang="hu-HU" dirty="0"/>
              <a:t>93.o) </a:t>
            </a:r>
            <a:r>
              <a:rPr lang="hu-HU" dirty="0" smtClean="0"/>
              <a:t> 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5763" y="505838"/>
            <a:ext cx="6955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AZ IMÁDSÁG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77618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27" y="677354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AZ IMÁDSÁG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05" y="1847927"/>
            <a:ext cx="8109724" cy="48428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hu-HU" sz="3200" dirty="0"/>
              <a:t>„…a titkon való ima lelkünk lehelete, élete.” </a:t>
            </a:r>
            <a:endParaRPr lang="hu-HU" sz="3200" dirty="0" smtClean="0"/>
          </a:p>
          <a:p>
            <a:pPr marL="0" lvl="0" indent="0" algn="ctr">
              <a:buNone/>
            </a:pPr>
            <a:r>
              <a:rPr lang="hu-HU" sz="2400" i="1" dirty="0" smtClean="0"/>
              <a:t>(Jézushoz vezető út 98.o.)</a:t>
            </a:r>
          </a:p>
          <a:p>
            <a:pPr marL="0" lvl="0" indent="0" algn="ctr">
              <a:buNone/>
            </a:pPr>
            <a:endParaRPr lang="hu-HU" sz="2400" i="1" dirty="0" smtClean="0"/>
          </a:p>
          <a:p>
            <a:pPr marL="0" lvl="0" indent="0" algn="ctr">
              <a:buNone/>
            </a:pPr>
            <a:r>
              <a:rPr lang="hu-HU" sz="3200" dirty="0" smtClean="0"/>
              <a:t>„Annyira </a:t>
            </a:r>
            <a:r>
              <a:rPr lang="hu-HU" sz="3200" dirty="0"/>
              <a:t>közel juthatunk Istenhez, hogy minden váratlan megpróbáltatás alkalmával oly természetesen fordul hozzá szívünk, mint a virág a napfény felé.”  </a:t>
            </a:r>
            <a:endParaRPr lang="hu-HU" sz="3200" dirty="0" smtClean="0"/>
          </a:p>
          <a:p>
            <a:pPr marL="0" lvl="0" indent="0" algn="ctr">
              <a:buNone/>
            </a:pPr>
            <a:r>
              <a:rPr lang="hu-HU" sz="2400" i="1" dirty="0" smtClean="0"/>
              <a:t>(Jézushoz vezető út 99.o.)</a:t>
            </a:r>
            <a:endParaRPr lang="hu-HU" sz="2400" i="1" dirty="0"/>
          </a:p>
          <a:p>
            <a:pPr marL="0" indent="0" algn="ctr">
              <a:buNone/>
            </a:pPr>
            <a:r>
              <a:rPr lang="hu-HU" sz="2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238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1666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7030A0"/>
                </a:solidFill>
              </a:rPr>
              <a:t>DICSŐÍTÉS ÉS HÁLAADÁS </a:t>
            </a:r>
            <a:r>
              <a:rPr lang="hu-HU" sz="3200" dirty="0" smtClean="0"/>
              <a:t>Zsoltár </a:t>
            </a:r>
            <a:r>
              <a:rPr lang="en-US" dirty="0" smtClean="0"/>
              <a:t>107:8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7030A0"/>
                </a:solidFill>
              </a:rPr>
              <a:t>A TANULMÁNYOZÁS MÓDSZEREI</a:t>
            </a: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hu-HU" dirty="0"/>
              <a:t>Naplóírás, megfogalmazás saját szavakkal, témakörök tanulmányozása (E.G. White imádságai, </a:t>
            </a:r>
            <a:r>
              <a:rPr lang="hu-HU" dirty="0" err="1"/>
              <a:t>Dorothy</a:t>
            </a:r>
            <a:r>
              <a:rPr lang="hu-HU" dirty="0"/>
              <a:t> könyvei)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7030A0"/>
                </a:solidFill>
              </a:rPr>
              <a:t>TARTSUNK EGYENSÚLYT CSENDESSÉGÜNK IDEJÉN!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hu-HU" dirty="0"/>
              <a:t>Az Istennel való kapcsolat nem a teendőink listája, hanem tanulmányozás. Bibliaolvasás, naplóírás, odaadó figyelem.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0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2160"/>
            <a:ext cx="7542617" cy="5015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427789"/>
            <a:ext cx="4857750" cy="21665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ADJUK ÁT NAPUNKAT ISTENNEK ÉS A TÖBBIT HAGYJUK ŐRÁ! </a:t>
            </a:r>
            <a:r>
              <a:rPr lang="hu-HU" sz="3200" b="1" dirty="0" smtClean="0">
                <a:solidFill>
                  <a:srgbClr val="7030A0"/>
                </a:solidFill>
              </a:rPr>
              <a:t>    </a:t>
            </a:r>
            <a:r>
              <a:rPr lang="hu-HU" sz="3200" dirty="0" smtClean="0"/>
              <a:t>Engedjük</a:t>
            </a:r>
            <a:r>
              <a:rPr lang="hu-HU" sz="3200" dirty="0"/>
              <a:t>, hogy Ő irányítsa </a:t>
            </a:r>
            <a:r>
              <a:rPr lang="hu-HU" sz="3200" dirty="0" smtClean="0"/>
              <a:t>napunkat!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I</a:t>
            </a:r>
            <a:r>
              <a:rPr lang="hu-HU" sz="3200" b="1" dirty="0" smtClean="0">
                <a:solidFill>
                  <a:srgbClr val="7030A0"/>
                </a:solidFill>
              </a:rPr>
              <a:t>DŐZZÜNK A KÚTFORRÁSNÁL! 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35" y="61045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of Journaling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1984653"/>
            <a:ext cx="8552093" cy="57877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„Jézus, lelkem szerelme,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Hadd meneküljek Hozzád!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Míg zúg vihara ereje,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Ádáz hullám hogyha bánt.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Védj meg, rejts el, Megváltóm!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Hisz’ éltem csak küzdelem!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Vezéreljed hithajóm,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581C7C"/>
                </a:solidFill>
              </a:rPr>
              <a:t>Míg majd mennybe érkezem!</a:t>
            </a:r>
            <a:r>
              <a:rPr lang="en-US" b="1" dirty="0" smtClean="0">
                <a:solidFill>
                  <a:srgbClr val="581C7C"/>
                </a:solidFill>
              </a:rPr>
              <a:t>”</a:t>
            </a:r>
            <a:endParaRPr lang="en-US" b="1" dirty="0">
              <a:solidFill>
                <a:srgbClr val="581C7C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000" b="1" i="1" dirty="0" smtClean="0">
                <a:solidFill>
                  <a:srgbClr val="581C7C"/>
                </a:solidFill>
              </a:rPr>
              <a:t>Charles </a:t>
            </a:r>
            <a:r>
              <a:rPr lang="hu-HU" sz="2000" b="1" i="1" dirty="0" err="1" smtClean="0">
                <a:solidFill>
                  <a:srgbClr val="581C7C"/>
                </a:solidFill>
              </a:rPr>
              <a:t>Wesley</a:t>
            </a:r>
            <a:r>
              <a:rPr lang="hu-HU" sz="2000" b="1" i="1" dirty="0" smtClean="0">
                <a:solidFill>
                  <a:srgbClr val="581C7C"/>
                </a:solidFill>
              </a:rPr>
              <a:t> </a:t>
            </a:r>
            <a:endParaRPr lang="hu-HU" sz="2000" b="1" i="1" dirty="0">
              <a:solidFill>
                <a:srgbClr val="581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0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655052"/>
            <a:ext cx="8477527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Összefoglalás – Az én imám Istenhez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338579"/>
            <a:ext cx="7886700" cy="3705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/>
              <a:t>Írjunk egy imádságot Istenhez! Beszéljük meg vele gondjainkat. Mit éreztünk, amikor legutóbb szólt hozzánk? Mit akart üzenni vele? Ezt csak magunknak írjuk, nem kell mással megosztanunk. </a:t>
            </a:r>
            <a:endParaRPr lang="hu-HU" sz="3200" dirty="0" smtClean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2000" dirty="0" smtClean="0"/>
              <a:t>(</a:t>
            </a:r>
            <a:r>
              <a:rPr lang="hu-HU" sz="2000" dirty="0" err="1"/>
              <a:t>Dorothy</a:t>
            </a:r>
            <a:r>
              <a:rPr lang="hu-HU" sz="2000" dirty="0"/>
              <a:t> </a:t>
            </a:r>
            <a:r>
              <a:rPr lang="hu-HU" sz="2000" dirty="0" err="1"/>
              <a:t>Watts</a:t>
            </a:r>
            <a:r>
              <a:rPr lang="hu-HU" sz="2000" dirty="0"/>
              <a:t>: Az értékes asszony c. szemináriumi anyagából) </a:t>
            </a:r>
          </a:p>
        </p:txBody>
      </p:sp>
    </p:spTree>
    <p:extLst>
      <p:ext uri="{BB962C8B-B14F-4D97-AF65-F5344CB8AC3E}">
        <p14:creationId xmlns:p14="http://schemas.microsoft.com/office/powerpoint/2010/main" val="184292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6609"/>
            <a:ext cx="7503523" cy="38445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600" b="1" dirty="0" smtClean="0">
                <a:solidFill>
                  <a:srgbClr val="7030A0"/>
                </a:solidFill>
              </a:rPr>
              <a:t>„Uram, Jézus, vedd az életem,</a:t>
            </a: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7030A0"/>
                </a:solidFill>
              </a:rPr>
              <a:t>ami oly végtelenül értéktelen, </a:t>
            </a: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7030A0"/>
                </a:solidFill>
              </a:rPr>
              <a:t>tisztítsd meg, töltsd be fényeddel,  </a:t>
            </a: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7030A0"/>
                </a:solidFill>
              </a:rPr>
              <a:t>hogy Érted, Neked ragyoghasson!”</a:t>
            </a:r>
          </a:p>
          <a:p>
            <a:pPr marL="0" indent="0" algn="ctr">
              <a:buNone/>
            </a:pPr>
            <a:endParaRPr lang="hu-HU" sz="36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3200" dirty="0" err="1" smtClean="0">
                <a:solidFill>
                  <a:srgbClr val="7030A0"/>
                </a:solidFill>
              </a:rPr>
              <a:t>Ruth</a:t>
            </a:r>
            <a:r>
              <a:rPr lang="hu-HU" sz="3200" dirty="0" smtClean="0">
                <a:solidFill>
                  <a:srgbClr val="7030A0"/>
                </a:solidFill>
              </a:rPr>
              <a:t> Bell-Graham</a:t>
            </a:r>
            <a:endParaRPr lang="hu-H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29" y="699659"/>
            <a:ext cx="78867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Példák a naplóírásra: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39" y="2182466"/>
            <a:ext cx="4790845" cy="4363302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Dávid, a zsoltáros: 23., 40., 70. Zsoltárok</a:t>
            </a:r>
          </a:p>
          <a:p>
            <a:pPr lvl="0"/>
            <a:r>
              <a:rPr lang="hu-HU" sz="3200" dirty="0"/>
              <a:t>Más zsoltárírók: 71., 74., 89. zsoltárok</a:t>
            </a:r>
          </a:p>
          <a:p>
            <a:pPr lvl="0"/>
            <a:r>
              <a:rPr lang="hu-HU" sz="3200" dirty="0"/>
              <a:t>Pál apostol írásai, nemcsak utazásainak eseményeiről, hanem küzdelmeiről is: Róm 7:7-25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84" y="2724880"/>
            <a:ext cx="3399260" cy="33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33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6344"/>
            <a:ext cx="7886700" cy="47424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u-HU" sz="3200" dirty="0"/>
              <a:t>„Megtalálom azért magamban, ki a jót akarom cselekedni, ezt a törvényt, hogy a bűn megvan bennem. Mert gyönyörködöm az Isten törvényében a belső ember szerint; De látok egy másik törvényt az én tagjaimban, mely ellenkezik az elmém törvényével, és engem rabul </a:t>
            </a:r>
            <a:r>
              <a:rPr lang="hu-HU" sz="3200" dirty="0" err="1"/>
              <a:t>ád</a:t>
            </a:r>
            <a:r>
              <a:rPr lang="hu-HU" sz="3200" dirty="0"/>
              <a:t> a bűn törvényének, mely van az én tagjaimban. Óh én nyomorult ember! Kicsoda szabadít meg engem e halálnak testéből? Hálát adok Istennek a mi Urunk Jézus Krisztus által. Azért jóllehet én az elmémmel az Isten törvényének, de testemmel a bűn törvényének szolgálok.”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hu-HU" sz="2600" dirty="0" smtClean="0"/>
              <a:t>(Róm 7:21-25</a:t>
            </a:r>
            <a:r>
              <a:rPr lang="hu-HU" sz="2600" dirty="0"/>
              <a:t>. </a:t>
            </a:r>
            <a:r>
              <a:rPr lang="hu-HU" sz="2600" dirty="0" smtClean="0"/>
              <a:t>v.)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93543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9659"/>
            <a:ext cx="78867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Miért vezessünk naplót?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49" y="2360886"/>
            <a:ext cx="7221806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Változatossá teszi mennyei Atyánkkal való kommunikációnkat.</a:t>
            </a:r>
          </a:p>
          <a:p>
            <a:pPr lvl="0"/>
            <a:r>
              <a:rPr lang="hu-HU" sz="3200" dirty="0"/>
              <a:t>Legmélyebb érzéseink kifejezésére.</a:t>
            </a:r>
          </a:p>
          <a:p>
            <a:pPr lvl="0"/>
            <a:r>
              <a:rPr lang="hu-HU" sz="3200" dirty="0"/>
              <a:t>Dokumentálhatjuk vele Istennel járásunk állomásait.</a:t>
            </a:r>
          </a:p>
          <a:p>
            <a:pPr lvl="0"/>
            <a:r>
              <a:rPr lang="hu-HU" sz="3200" dirty="0"/>
              <a:t>Hogy megörökítsük imáink megválaszolását. </a:t>
            </a:r>
          </a:p>
          <a:p>
            <a:pPr lvl="0"/>
            <a:r>
              <a:rPr lang="hu-HU" sz="3200" dirty="0"/>
              <a:t>Segítségül a Biblia tanulmányozásához.</a:t>
            </a:r>
          </a:p>
        </p:txBody>
      </p:sp>
    </p:spTree>
    <p:extLst>
      <p:ext uri="{BB962C8B-B14F-4D97-AF65-F5344CB8AC3E}">
        <p14:creationId xmlns:p14="http://schemas.microsoft.com/office/powerpoint/2010/main" val="192155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27789"/>
            <a:ext cx="7886700" cy="435133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felsoroljuk áldásainkat és örömeinket.                                                          (Öröm-napló, Áldás-napló, Hálaadó napló)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57" y="4047677"/>
            <a:ext cx="3633207" cy="343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768485" y="924128"/>
            <a:ext cx="741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Miért vezessünk naplót?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3308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2204762"/>
            <a:ext cx="8225418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„Uram, vedd a szívemet, mert én magam nem tudom odaadni!  A szívem a Tied, tartsd meg tisztán,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mert én nem tudom megőrizni! Ments meg akkor is,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ha ellenállok; ha gyenge vagyok; ha Téged nem tükrözlek! Alakíts, formálj, emelj fel abba a tiszta,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 smtClean="0"/>
              <a:t>szent légkörbe, ahol szereteted gazdag árja átjárhatja lelkem!”</a:t>
            </a:r>
          </a:p>
          <a:p>
            <a:pPr marL="0" indent="0" algn="ctr">
              <a:lnSpc>
                <a:spcPct val="100000"/>
              </a:lnSpc>
              <a:buNone/>
            </a:pPr>
            <a:endParaRPr lang="hu-H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000" dirty="0" smtClean="0"/>
              <a:t>(Krisztus példázatai 159.o.)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093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37" y="699660"/>
            <a:ext cx="78867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A naplóírás módjai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137859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Írhatunk levelet Istennek életünk eseményeiről.</a:t>
            </a:r>
          </a:p>
          <a:p>
            <a:pPr lvl="0"/>
            <a:r>
              <a:rPr lang="hu-HU" sz="3200" dirty="0"/>
              <a:t>Írásba foglalhatjuk imádságainkat.</a:t>
            </a:r>
          </a:p>
          <a:p>
            <a:pPr lvl="0"/>
            <a:r>
              <a:rPr lang="hu-HU" sz="3200" dirty="0"/>
              <a:t>Leírhatjuk gondolatainkat hitbéli olvasmányainkról. </a:t>
            </a:r>
          </a:p>
          <a:p>
            <a:pPr lvl="0"/>
            <a:r>
              <a:rPr lang="hu-HU" sz="3200" dirty="0"/>
              <a:t>Igényelhetjük a Biblia ígéreteit. (Az imádkozás </a:t>
            </a:r>
            <a:r>
              <a:rPr lang="hu-HU" sz="3200" dirty="0" err="1"/>
              <a:t>ABC-je</a:t>
            </a:r>
            <a:r>
              <a:rPr lang="hu-HU" sz="3200" dirty="0"/>
              <a:t>: kérni, hinni, igényelni)</a:t>
            </a:r>
          </a:p>
        </p:txBody>
      </p:sp>
    </p:spTree>
    <p:extLst>
      <p:ext uri="{BB962C8B-B14F-4D97-AF65-F5344CB8AC3E}">
        <p14:creationId xmlns:p14="http://schemas.microsoft.com/office/powerpoint/2010/main" val="206643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9369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sz="3200" dirty="0"/>
              <a:t>Egy igeszakasz kutatásának és a hozzá tartozó hivatkozások leírása.</a:t>
            </a:r>
          </a:p>
          <a:p>
            <a:pPr lvl="0"/>
            <a:r>
              <a:rPr lang="hu-HU" sz="3200" dirty="0"/>
              <a:t>Igehirdetések, hitbéli beszélgetések során támadt benyomásaink leírása.</a:t>
            </a:r>
          </a:p>
          <a:p>
            <a:r>
              <a:rPr lang="hu-HU" sz="3200" dirty="0"/>
              <a:t>Párbeszéd Istennel. Tetteink: dicsőítés, bűnvallás, hálaadás, könyörgés. Imádság: dicsőítés, bűnbánat, kérés, önátadás. (A „szentély-imádság”: 1. dicsőítés,2. bűnvallás, 3. az Úr által lemosva, megtisztulva, 4. a Szentlélek által megkeresztelve, 5. megerősödve a mindennapi kenyér, az ige által, 6. közbenjárás, 7. a közeli kapcsolat megtapasztalása.)</a:t>
            </a:r>
            <a:endParaRPr lang="en-US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8485" y="826851"/>
            <a:ext cx="5145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A naplóírás módjai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4906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</TotalTime>
  <Words>871</Words>
  <Application>Microsoft Office PowerPoint</Application>
  <PresentationFormat>Diavetítés a képernyőre (4:3 oldalarány)</PresentationFormat>
  <Paragraphs>111</Paragraphs>
  <Slides>21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Palatino Linotype</vt:lpstr>
      <vt:lpstr>Times New Roman</vt:lpstr>
      <vt:lpstr>Office Theme</vt:lpstr>
      <vt:lpstr>Fedezzük fel a SZERETETET ÉLETÜNKBEN! Készítette: Heather-Dawn Small</vt:lpstr>
      <vt:lpstr>Examples of Journaling </vt:lpstr>
      <vt:lpstr>Példák a naplóírásra:</vt:lpstr>
      <vt:lpstr>PowerPoint bemutató</vt:lpstr>
      <vt:lpstr>Miért vezessünk naplót?</vt:lpstr>
      <vt:lpstr>PowerPoint bemutató</vt:lpstr>
      <vt:lpstr>PowerPoint bemutató</vt:lpstr>
      <vt:lpstr>A naplóírás módjai  </vt:lpstr>
      <vt:lpstr>PowerPoint bemutató</vt:lpstr>
      <vt:lpstr>PowerPoint bemutató</vt:lpstr>
      <vt:lpstr>A csend</vt:lpstr>
      <vt:lpstr>PowerPoint bemutató</vt:lpstr>
      <vt:lpstr>Istennel szerzett tapasztalataink megörökítése</vt:lpstr>
      <vt:lpstr>PowerPoint bemutató</vt:lpstr>
      <vt:lpstr>PowerPoint bemutató</vt:lpstr>
      <vt:lpstr>PowerPoint bemutató</vt:lpstr>
      <vt:lpstr>AZ IMÁDSÁG</vt:lpstr>
      <vt:lpstr>PowerPoint bemutató</vt:lpstr>
      <vt:lpstr>PowerPoint bemutató</vt:lpstr>
      <vt:lpstr>Összefoglalás – Az én imám Istenhez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Arrais, Raquel</dc:creator>
  <cp:lastModifiedBy>Bea</cp:lastModifiedBy>
  <cp:revision>58</cp:revision>
  <dcterms:created xsi:type="dcterms:W3CDTF">2016-01-26T19:53:21Z</dcterms:created>
  <dcterms:modified xsi:type="dcterms:W3CDTF">2019-01-27T13:37:10Z</dcterms:modified>
</cp:coreProperties>
</file>